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ileron Bold" charset="1" panose="00000800000000000000"/>
      <p:regular r:id="rId23"/>
    </p:embeddedFont>
    <p:embeddedFont>
      <p:font typeface="Inter" charset="1" panose="020B0502030000000004"/>
      <p:regular r:id="rId24"/>
    </p:embeddedFont>
    <p:embeddedFont>
      <p:font typeface="Inter Bold" charset="1" panose="020B080203000000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2240" y="-1618986"/>
            <a:ext cx="20332122" cy="13554748"/>
          </a:xfrm>
          <a:custGeom>
            <a:avLst/>
            <a:gdLst/>
            <a:ahLst/>
            <a:cxnLst/>
            <a:rect r="r" b="b" t="t" l="l"/>
            <a:pathLst>
              <a:path h="13554748" w="20332122">
                <a:moveTo>
                  <a:pt x="0" y="0"/>
                </a:moveTo>
                <a:lnTo>
                  <a:pt x="20332123" y="0"/>
                </a:lnTo>
                <a:lnTo>
                  <a:pt x="20332123" y="13554748"/>
                </a:lnTo>
                <a:lnTo>
                  <a:pt x="0" y="13554748"/>
                </a:lnTo>
                <a:lnTo>
                  <a:pt x="0" y="0"/>
                </a:lnTo>
                <a:close/>
              </a:path>
            </a:pathLst>
          </a:custGeom>
          <a:blipFill>
            <a:blip r:embed="rId2"/>
            <a:stretch>
              <a:fillRect l="0" t="0" r="0" b="0"/>
            </a:stretch>
          </a:blipFill>
        </p:spPr>
      </p:sp>
      <p:grpSp>
        <p:nvGrpSpPr>
          <p:cNvPr name="Group 3" id="3"/>
          <p:cNvGrpSpPr/>
          <p:nvPr/>
        </p:nvGrpSpPr>
        <p:grpSpPr>
          <a:xfrm rot="0">
            <a:off x="0" y="5534420"/>
            <a:ext cx="13208561" cy="4392082"/>
            <a:chOff x="0" y="0"/>
            <a:chExt cx="3478798" cy="1156762"/>
          </a:xfrm>
        </p:grpSpPr>
        <p:sp>
          <p:nvSpPr>
            <p:cNvPr name="Freeform 4" id="4"/>
            <p:cNvSpPr/>
            <p:nvPr/>
          </p:nvSpPr>
          <p:spPr>
            <a:xfrm flipH="false" flipV="false" rot="0">
              <a:off x="0" y="0"/>
              <a:ext cx="3478798" cy="1156762"/>
            </a:xfrm>
            <a:custGeom>
              <a:avLst/>
              <a:gdLst/>
              <a:ahLst/>
              <a:cxnLst/>
              <a:rect r="r" b="b" t="t" l="l"/>
              <a:pathLst>
                <a:path h="1156762" w="3478798">
                  <a:moveTo>
                    <a:pt x="29893" y="0"/>
                  </a:moveTo>
                  <a:lnTo>
                    <a:pt x="3448905" y="0"/>
                  </a:lnTo>
                  <a:cubicBezTo>
                    <a:pt x="3456833" y="0"/>
                    <a:pt x="3464437" y="3149"/>
                    <a:pt x="3470042" y="8755"/>
                  </a:cubicBezTo>
                  <a:cubicBezTo>
                    <a:pt x="3475648" y="14361"/>
                    <a:pt x="3478798" y="21965"/>
                    <a:pt x="3478798" y="29893"/>
                  </a:cubicBezTo>
                  <a:lnTo>
                    <a:pt x="3478798" y="1126870"/>
                  </a:lnTo>
                  <a:cubicBezTo>
                    <a:pt x="3478798" y="1134798"/>
                    <a:pt x="3475648" y="1142401"/>
                    <a:pt x="3470042" y="1148007"/>
                  </a:cubicBezTo>
                  <a:cubicBezTo>
                    <a:pt x="3464437" y="1153613"/>
                    <a:pt x="3456833" y="1156762"/>
                    <a:pt x="3448905" y="1156762"/>
                  </a:cubicBezTo>
                  <a:lnTo>
                    <a:pt x="29893" y="1156762"/>
                  </a:lnTo>
                  <a:cubicBezTo>
                    <a:pt x="21965" y="1156762"/>
                    <a:pt x="14361" y="1153613"/>
                    <a:pt x="8755" y="1148007"/>
                  </a:cubicBezTo>
                  <a:cubicBezTo>
                    <a:pt x="3149" y="1142401"/>
                    <a:pt x="0" y="1134798"/>
                    <a:pt x="0" y="1126870"/>
                  </a:cubicBezTo>
                  <a:lnTo>
                    <a:pt x="0" y="29893"/>
                  </a:lnTo>
                  <a:cubicBezTo>
                    <a:pt x="0" y="21965"/>
                    <a:pt x="3149" y="14361"/>
                    <a:pt x="8755" y="8755"/>
                  </a:cubicBezTo>
                  <a:cubicBezTo>
                    <a:pt x="14361" y="3149"/>
                    <a:pt x="21965" y="0"/>
                    <a:pt x="29893" y="0"/>
                  </a:cubicBezTo>
                  <a:close/>
                </a:path>
              </a:pathLst>
            </a:custGeom>
            <a:solidFill>
              <a:srgbClr val="000000">
                <a:alpha val="32941"/>
              </a:srgbClr>
            </a:solidFill>
          </p:spPr>
        </p:sp>
        <p:sp>
          <p:nvSpPr>
            <p:cNvPr name="TextBox 5" id="5"/>
            <p:cNvSpPr txBox="true"/>
            <p:nvPr/>
          </p:nvSpPr>
          <p:spPr>
            <a:xfrm>
              <a:off x="0" y="-47625"/>
              <a:ext cx="3478798" cy="1204387"/>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501222" y="5629670"/>
            <a:ext cx="12707339" cy="3833749"/>
          </a:xfrm>
          <a:prstGeom prst="rect">
            <a:avLst/>
          </a:prstGeom>
        </p:spPr>
        <p:txBody>
          <a:bodyPr anchor="t" rtlCol="false" tIns="0" lIns="0" bIns="0" rIns="0">
            <a:spAutoFit/>
          </a:bodyPr>
          <a:lstStyle/>
          <a:p>
            <a:pPr algn="l">
              <a:lnSpc>
                <a:spcPts val="10028"/>
              </a:lnSpc>
            </a:pPr>
            <a:r>
              <a:rPr lang="en-US" sz="9200" b="true">
                <a:solidFill>
                  <a:srgbClr val="FFFFFF"/>
                </a:solidFill>
                <a:latin typeface="Aileron Bold"/>
                <a:ea typeface="Aileron Bold"/>
                <a:cs typeface="Aileron Bold"/>
                <a:sym typeface="Aileron Bold"/>
              </a:rPr>
              <a:t>Netflix Stock Insights: An Integrated Analytics Approach</a:t>
            </a:r>
          </a:p>
        </p:txBody>
      </p:sp>
      <p:sp>
        <p:nvSpPr>
          <p:cNvPr name="TextBox 7" id="7"/>
          <p:cNvSpPr txBox="true"/>
          <p:nvPr/>
        </p:nvSpPr>
        <p:spPr>
          <a:xfrm rot="0">
            <a:off x="501222" y="9728064"/>
            <a:ext cx="2785765"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Inter"/>
                <a:ea typeface="Inter"/>
                <a:cs typeface="Inter"/>
                <a:sym typeface="Inter"/>
              </a:rPr>
              <a:t>Group 4 – DAMO-611-6</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60035" y="602297"/>
            <a:ext cx="15127188"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Results: Model Metrics</a:t>
            </a:r>
          </a:p>
        </p:txBody>
      </p:sp>
      <p:sp>
        <p:nvSpPr>
          <p:cNvPr name="TextBox 3" id="3"/>
          <p:cNvSpPr txBox="true"/>
          <p:nvPr/>
        </p:nvSpPr>
        <p:spPr>
          <a:xfrm rot="0">
            <a:off x="1028700" y="1357677"/>
            <a:ext cx="17259300" cy="8407368"/>
          </a:xfrm>
          <a:prstGeom prst="rect">
            <a:avLst/>
          </a:prstGeom>
        </p:spPr>
        <p:txBody>
          <a:bodyPr anchor="t" rtlCol="false" tIns="0" lIns="0" bIns="0" rIns="0">
            <a:spAutoFit/>
          </a:bodyPr>
          <a:lstStyle/>
          <a:p>
            <a:pPr algn="l" marL="726629" indent="-363314" lvl="1">
              <a:lnSpc>
                <a:spcPts val="8413"/>
              </a:lnSpc>
              <a:buFont typeface="Arial"/>
              <a:buChar char="•"/>
            </a:pPr>
            <a:r>
              <a:rPr lang="en-US" sz="3365">
                <a:solidFill>
                  <a:srgbClr val="000000"/>
                </a:solidFill>
                <a:latin typeface="Inter"/>
                <a:ea typeface="Inter"/>
                <a:cs typeface="Inter"/>
                <a:sym typeface="Inter"/>
              </a:rPr>
              <a:t>Naive Baseline: RMSE ≈ 15.2, R² ≈ 0.74</a:t>
            </a:r>
          </a:p>
          <a:p>
            <a:pPr algn="l" marL="726629" indent="-363314" lvl="1">
              <a:lnSpc>
                <a:spcPts val="8413"/>
              </a:lnSpc>
              <a:buFont typeface="Arial"/>
              <a:buChar char="•"/>
            </a:pPr>
            <a:r>
              <a:rPr lang="en-US" sz="3365">
                <a:solidFill>
                  <a:srgbClr val="000000"/>
                </a:solidFill>
                <a:latin typeface="Inter"/>
                <a:ea typeface="Inter"/>
                <a:cs typeface="Inter"/>
                <a:sym typeface="Inter"/>
              </a:rPr>
              <a:t>Linear Regression (Lag1): RMSE ≈ 15.17, only minor improvement</a:t>
            </a:r>
          </a:p>
          <a:p>
            <a:pPr algn="l" marL="726629" indent="-363314" lvl="1">
              <a:lnSpc>
                <a:spcPts val="8413"/>
              </a:lnSpc>
              <a:buFont typeface="Arial"/>
              <a:buChar char="•"/>
            </a:pPr>
            <a:r>
              <a:rPr lang="en-US" sz="3365">
                <a:solidFill>
                  <a:srgbClr val="000000"/>
                </a:solidFill>
                <a:latin typeface="Inter"/>
                <a:ea typeface="Inter"/>
                <a:cs typeface="Inter"/>
                <a:sym typeface="Inter"/>
              </a:rPr>
              <a:t>Ridge Regression: RMSE ≈ 11.5, ~24.5% improvement over Naive, R² ≈ 0.86</a:t>
            </a:r>
          </a:p>
          <a:p>
            <a:pPr algn="l" marL="726629" indent="-363314" lvl="1">
              <a:lnSpc>
                <a:spcPts val="8413"/>
              </a:lnSpc>
              <a:buFont typeface="Arial"/>
              <a:buChar char="•"/>
            </a:pPr>
            <a:r>
              <a:rPr lang="en-US" sz="3365">
                <a:solidFill>
                  <a:srgbClr val="000000"/>
                </a:solidFill>
                <a:latin typeface="Inter"/>
                <a:ea typeface="Inter"/>
                <a:cs typeface="Inter"/>
                <a:sym typeface="Inter"/>
              </a:rPr>
              <a:t>ARIMA (1,0,0): RMSE ≈ 15.18, almost identical to Naive</a:t>
            </a:r>
          </a:p>
          <a:p>
            <a:pPr algn="l">
              <a:lnSpc>
                <a:spcPts val="8413"/>
              </a:lnSpc>
            </a:pPr>
            <a:r>
              <a:rPr lang="en-US" b="true" sz="3365">
                <a:solidFill>
                  <a:srgbClr val="000000"/>
                </a:solidFill>
                <a:latin typeface="Inter Bold"/>
                <a:ea typeface="Inter Bold"/>
                <a:cs typeface="Inter Bold"/>
                <a:sym typeface="Inter Bold"/>
              </a:rPr>
              <a:t>Key Takeaway:</a:t>
            </a:r>
          </a:p>
          <a:p>
            <a:pPr algn="l">
              <a:lnSpc>
                <a:spcPts val="8413"/>
              </a:lnSpc>
            </a:pPr>
            <a:r>
              <a:rPr lang="en-US" sz="3365">
                <a:solidFill>
                  <a:srgbClr val="000000"/>
                </a:solidFill>
                <a:latin typeface="Inter"/>
                <a:ea typeface="Inter"/>
                <a:cs typeface="Inter"/>
                <a:sym typeface="Inter"/>
              </a:rPr>
              <a:t> </a:t>
            </a:r>
            <a:r>
              <a:rPr lang="en-US" b="true" sz="3365">
                <a:solidFill>
                  <a:srgbClr val="000000"/>
                </a:solidFill>
                <a:latin typeface="Inter Bold"/>
                <a:ea typeface="Inter Bold"/>
                <a:cs typeface="Inter Bold"/>
                <a:sym typeface="Inter Bold"/>
              </a:rPr>
              <a:t>Ridge significantly outperformed the other models, while ARIMA failed to beat the Naive baseline.</a:t>
            </a:r>
          </a:p>
          <a:p>
            <a:pPr algn="l">
              <a:lnSpc>
                <a:spcPts val="841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176920"/>
            <a:ext cx="11301259" cy="5933161"/>
          </a:xfrm>
          <a:custGeom>
            <a:avLst/>
            <a:gdLst/>
            <a:ahLst/>
            <a:cxnLst/>
            <a:rect r="r" b="b" t="t" l="l"/>
            <a:pathLst>
              <a:path h="5933161" w="11301259">
                <a:moveTo>
                  <a:pt x="0" y="0"/>
                </a:moveTo>
                <a:lnTo>
                  <a:pt x="11301258" y="0"/>
                </a:lnTo>
                <a:lnTo>
                  <a:pt x="11301258" y="5933160"/>
                </a:lnTo>
                <a:lnTo>
                  <a:pt x="0" y="5933160"/>
                </a:lnTo>
                <a:lnTo>
                  <a:pt x="0" y="0"/>
                </a:lnTo>
                <a:close/>
              </a:path>
            </a:pathLst>
          </a:custGeom>
          <a:blipFill>
            <a:blip r:embed="rId2"/>
            <a:stretch>
              <a:fillRect l="0" t="0" r="0" b="0"/>
            </a:stretch>
          </a:blipFill>
        </p:spPr>
      </p:sp>
      <p:sp>
        <p:nvSpPr>
          <p:cNvPr name="TextBox 3" id="3"/>
          <p:cNvSpPr txBox="true"/>
          <p:nvPr/>
        </p:nvSpPr>
        <p:spPr>
          <a:xfrm rot="0">
            <a:off x="1560035" y="602297"/>
            <a:ext cx="15127188"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Results &amp; Interpretation</a:t>
            </a:r>
          </a:p>
        </p:txBody>
      </p:sp>
      <p:sp>
        <p:nvSpPr>
          <p:cNvPr name="TextBox 4" id="4"/>
          <p:cNvSpPr txBox="true"/>
          <p:nvPr/>
        </p:nvSpPr>
        <p:spPr>
          <a:xfrm rot="0">
            <a:off x="5698182" y="8909050"/>
            <a:ext cx="6891635" cy="34925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Inter"/>
                <a:ea typeface="Inter"/>
                <a:cs typeface="Inter"/>
                <a:sym typeface="Inter"/>
              </a:rPr>
              <a:t>R</a:t>
            </a:r>
            <a:r>
              <a:rPr lang="en-US" sz="2000">
                <a:solidFill>
                  <a:srgbClr val="000000"/>
                </a:solidFill>
                <a:latin typeface="Inter"/>
                <a:ea typeface="Inter"/>
                <a:cs typeface="Inter"/>
                <a:sym typeface="Inter"/>
              </a:rPr>
              <a:t>idge tracks actual prices better; ARIMA adds little value.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2467" y="3416827"/>
            <a:ext cx="8230107" cy="3415494"/>
          </a:xfrm>
          <a:custGeom>
            <a:avLst/>
            <a:gdLst/>
            <a:ahLst/>
            <a:cxnLst/>
            <a:rect r="r" b="b" t="t" l="l"/>
            <a:pathLst>
              <a:path h="3415494" w="8230107">
                <a:moveTo>
                  <a:pt x="0" y="0"/>
                </a:moveTo>
                <a:lnTo>
                  <a:pt x="8230107" y="0"/>
                </a:lnTo>
                <a:lnTo>
                  <a:pt x="8230107" y="3415495"/>
                </a:lnTo>
                <a:lnTo>
                  <a:pt x="0" y="3415495"/>
                </a:lnTo>
                <a:lnTo>
                  <a:pt x="0" y="0"/>
                </a:lnTo>
                <a:close/>
              </a:path>
            </a:pathLst>
          </a:custGeom>
          <a:blipFill>
            <a:blip r:embed="rId2"/>
            <a:stretch>
              <a:fillRect l="0" t="0" r="0" b="0"/>
            </a:stretch>
          </a:blipFill>
        </p:spPr>
      </p:sp>
      <p:sp>
        <p:nvSpPr>
          <p:cNvPr name="Freeform 3" id="3"/>
          <p:cNvSpPr/>
          <p:nvPr/>
        </p:nvSpPr>
        <p:spPr>
          <a:xfrm flipH="false" flipV="false" rot="0">
            <a:off x="8887554" y="3416827"/>
            <a:ext cx="8371746" cy="3453345"/>
          </a:xfrm>
          <a:custGeom>
            <a:avLst/>
            <a:gdLst/>
            <a:ahLst/>
            <a:cxnLst/>
            <a:rect r="r" b="b" t="t" l="l"/>
            <a:pathLst>
              <a:path h="3453345" w="8371746">
                <a:moveTo>
                  <a:pt x="0" y="0"/>
                </a:moveTo>
                <a:lnTo>
                  <a:pt x="8371746" y="0"/>
                </a:lnTo>
                <a:lnTo>
                  <a:pt x="8371746" y="3453346"/>
                </a:lnTo>
                <a:lnTo>
                  <a:pt x="0" y="3453346"/>
                </a:lnTo>
                <a:lnTo>
                  <a:pt x="0" y="0"/>
                </a:lnTo>
                <a:close/>
              </a:path>
            </a:pathLst>
          </a:custGeom>
          <a:blipFill>
            <a:blip r:embed="rId3"/>
            <a:stretch>
              <a:fillRect l="0" t="0" r="0" b="0"/>
            </a:stretch>
          </a:blipFill>
        </p:spPr>
      </p:sp>
      <p:sp>
        <p:nvSpPr>
          <p:cNvPr name="TextBox 4" id="4"/>
          <p:cNvSpPr txBox="true"/>
          <p:nvPr/>
        </p:nvSpPr>
        <p:spPr>
          <a:xfrm rot="0">
            <a:off x="1560035" y="602297"/>
            <a:ext cx="15127188"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Residual Diagnostics</a:t>
            </a:r>
          </a:p>
        </p:txBody>
      </p:sp>
      <p:sp>
        <p:nvSpPr>
          <p:cNvPr name="TextBox 5" id="5"/>
          <p:cNvSpPr txBox="true"/>
          <p:nvPr/>
        </p:nvSpPr>
        <p:spPr>
          <a:xfrm rot="0">
            <a:off x="3516759" y="8718023"/>
            <a:ext cx="1125448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Inter Bold"/>
                <a:ea typeface="Inter Bold"/>
                <a:cs typeface="Inter Bold"/>
                <a:sym typeface="Inter Bold"/>
              </a:rPr>
              <a:t>“Ridge residuals resemble white noise, while ARIMA residuals show unexplained structure.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339375"/>
            <a:ext cx="11301259" cy="5608250"/>
          </a:xfrm>
          <a:custGeom>
            <a:avLst/>
            <a:gdLst/>
            <a:ahLst/>
            <a:cxnLst/>
            <a:rect r="r" b="b" t="t" l="l"/>
            <a:pathLst>
              <a:path h="5608250" w="11301259">
                <a:moveTo>
                  <a:pt x="0" y="0"/>
                </a:moveTo>
                <a:lnTo>
                  <a:pt x="11301258" y="0"/>
                </a:lnTo>
                <a:lnTo>
                  <a:pt x="11301258" y="5608250"/>
                </a:lnTo>
                <a:lnTo>
                  <a:pt x="0" y="5608250"/>
                </a:lnTo>
                <a:lnTo>
                  <a:pt x="0" y="0"/>
                </a:lnTo>
                <a:close/>
              </a:path>
            </a:pathLst>
          </a:custGeom>
          <a:blipFill>
            <a:blip r:embed="rId2"/>
            <a:stretch>
              <a:fillRect l="0" t="0" r="0" b="0"/>
            </a:stretch>
          </a:blipFill>
        </p:spPr>
      </p:sp>
      <p:sp>
        <p:nvSpPr>
          <p:cNvPr name="TextBox 3" id="3"/>
          <p:cNvSpPr txBox="true"/>
          <p:nvPr/>
        </p:nvSpPr>
        <p:spPr>
          <a:xfrm rot="0">
            <a:off x="1560035" y="602297"/>
            <a:ext cx="15127188"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 ARIMA Forecast Intervals</a:t>
            </a:r>
          </a:p>
        </p:txBody>
      </p:sp>
      <p:sp>
        <p:nvSpPr>
          <p:cNvPr name="TextBox 4" id="4"/>
          <p:cNvSpPr txBox="true"/>
          <p:nvPr/>
        </p:nvSpPr>
        <p:spPr>
          <a:xfrm rot="0">
            <a:off x="4638498" y="8909050"/>
            <a:ext cx="10156131"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Inter Bold"/>
                <a:ea typeface="Inter Bold"/>
                <a:cs typeface="Inter Bold"/>
                <a:sym typeface="Inter Bold"/>
              </a:rPr>
              <a:t>“Forecast intervals widen during volatile periods, highlighting higher uncertainty.”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1280" y="1981118"/>
            <a:ext cx="8324757" cy="8801342"/>
            <a:chOff x="0" y="0"/>
            <a:chExt cx="1273651" cy="1346567"/>
          </a:xfrm>
        </p:grpSpPr>
        <p:sp>
          <p:nvSpPr>
            <p:cNvPr name="Freeform 3" id="3"/>
            <p:cNvSpPr/>
            <p:nvPr/>
          </p:nvSpPr>
          <p:spPr>
            <a:xfrm flipH="false" flipV="false" rot="0">
              <a:off x="0" y="0"/>
              <a:ext cx="1273651" cy="1346567"/>
            </a:xfrm>
            <a:custGeom>
              <a:avLst/>
              <a:gdLst/>
              <a:ahLst/>
              <a:cxnLst/>
              <a:rect r="r" b="b" t="t" l="l"/>
              <a:pathLst>
                <a:path h="1346567" w="1273651">
                  <a:moveTo>
                    <a:pt x="47429" y="0"/>
                  </a:moveTo>
                  <a:lnTo>
                    <a:pt x="1226222" y="0"/>
                  </a:lnTo>
                  <a:cubicBezTo>
                    <a:pt x="1252416" y="0"/>
                    <a:pt x="1273651" y="21235"/>
                    <a:pt x="1273651" y="47429"/>
                  </a:cubicBezTo>
                  <a:lnTo>
                    <a:pt x="1273651" y="1299137"/>
                  </a:lnTo>
                  <a:cubicBezTo>
                    <a:pt x="1273651" y="1311716"/>
                    <a:pt x="1268654" y="1323780"/>
                    <a:pt x="1259760" y="1332675"/>
                  </a:cubicBezTo>
                  <a:cubicBezTo>
                    <a:pt x="1250865" y="1341570"/>
                    <a:pt x="1238801" y="1346567"/>
                    <a:pt x="1226222" y="1346567"/>
                  </a:cubicBezTo>
                  <a:lnTo>
                    <a:pt x="47429" y="1346567"/>
                  </a:lnTo>
                  <a:cubicBezTo>
                    <a:pt x="21235" y="1346567"/>
                    <a:pt x="0" y="1325332"/>
                    <a:pt x="0" y="1299137"/>
                  </a:cubicBezTo>
                  <a:lnTo>
                    <a:pt x="0" y="47429"/>
                  </a:lnTo>
                  <a:cubicBezTo>
                    <a:pt x="0" y="34850"/>
                    <a:pt x="4997" y="22786"/>
                    <a:pt x="13892" y="13892"/>
                  </a:cubicBezTo>
                  <a:cubicBezTo>
                    <a:pt x="22786" y="4997"/>
                    <a:pt x="34850" y="0"/>
                    <a:pt x="47429" y="0"/>
                  </a:cubicBezTo>
                  <a:close/>
                </a:path>
              </a:pathLst>
            </a:custGeom>
            <a:blipFill>
              <a:blip r:embed="rId2"/>
              <a:stretch>
                <a:fillRect l="-29293" t="0" r="-29293" b="0"/>
              </a:stretch>
            </a:blipFill>
          </p:spPr>
        </p:sp>
      </p:grpSp>
      <p:sp>
        <p:nvSpPr>
          <p:cNvPr name="TextBox 4" id="4"/>
          <p:cNvSpPr txBox="true"/>
          <p:nvPr/>
        </p:nvSpPr>
        <p:spPr>
          <a:xfrm rot="0">
            <a:off x="598166" y="340090"/>
            <a:ext cx="6903452" cy="919480"/>
          </a:xfrm>
          <a:prstGeom prst="rect">
            <a:avLst/>
          </a:prstGeom>
        </p:spPr>
        <p:txBody>
          <a:bodyPr anchor="t" rtlCol="false" tIns="0" lIns="0" bIns="0" rIns="0">
            <a:spAutoFit/>
          </a:bodyPr>
          <a:lstStyle/>
          <a:p>
            <a:pPr algn="l">
              <a:lnSpc>
                <a:spcPts val="7085"/>
              </a:lnSpc>
            </a:pPr>
            <a:r>
              <a:rPr lang="en-US" sz="6500" b="true">
                <a:solidFill>
                  <a:srgbClr val="000000"/>
                </a:solidFill>
                <a:latin typeface="Aileron Bold"/>
                <a:ea typeface="Aileron Bold"/>
                <a:cs typeface="Aileron Bold"/>
                <a:sym typeface="Aileron Bold"/>
              </a:rPr>
              <a:t>Business Impact</a:t>
            </a:r>
          </a:p>
        </p:txBody>
      </p:sp>
      <p:sp>
        <p:nvSpPr>
          <p:cNvPr name="TextBox 5" id="5"/>
          <p:cNvSpPr txBox="true"/>
          <p:nvPr/>
        </p:nvSpPr>
        <p:spPr>
          <a:xfrm rot="0">
            <a:off x="598166" y="2470465"/>
            <a:ext cx="9682206" cy="6164663"/>
          </a:xfrm>
          <a:prstGeom prst="rect">
            <a:avLst/>
          </a:prstGeom>
        </p:spPr>
        <p:txBody>
          <a:bodyPr anchor="t" rtlCol="false" tIns="0" lIns="0" bIns="0" rIns="0">
            <a:spAutoFit/>
          </a:bodyPr>
          <a:lstStyle/>
          <a:p>
            <a:pPr algn="l" marL="505177" indent="-252588" lvl="1">
              <a:lnSpc>
                <a:spcPts val="3767"/>
              </a:lnSpc>
              <a:buFont typeface="Arial"/>
              <a:buChar char="•"/>
            </a:pPr>
            <a:r>
              <a:rPr lang="en-US" sz="2339">
                <a:solidFill>
                  <a:srgbClr val="000000"/>
                </a:solidFill>
                <a:latin typeface="Inter"/>
                <a:ea typeface="Inter"/>
                <a:cs typeface="Inter"/>
                <a:sym typeface="Inter"/>
              </a:rPr>
              <a:t>Ridge = modest but measurable forecasting edge.</a:t>
            </a:r>
          </a:p>
          <a:p>
            <a:pPr algn="l" marL="505177" indent="-252588" lvl="1">
              <a:lnSpc>
                <a:spcPts val="3767"/>
              </a:lnSpc>
              <a:buFont typeface="Arial"/>
              <a:buChar char="•"/>
            </a:pPr>
            <a:r>
              <a:rPr lang="en-US" sz="2339">
                <a:solidFill>
                  <a:srgbClr val="000000"/>
                </a:solidFill>
                <a:latin typeface="Inter"/>
                <a:ea typeface="Inter"/>
                <a:cs typeface="Inter"/>
                <a:sym typeface="Inter"/>
              </a:rPr>
              <a:t>Volume + volatility insights = risk monitoring.</a:t>
            </a:r>
          </a:p>
          <a:p>
            <a:pPr algn="l" marL="505177" indent="-252588" lvl="1">
              <a:lnSpc>
                <a:spcPts val="3767"/>
              </a:lnSpc>
              <a:buFont typeface="Arial"/>
              <a:buChar char="•"/>
            </a:pPr>
            <a:r>
              <a:rPr lang="en-US" sz="2339">
                <a:solidFill>
                  <a:srgbClr val="000000"/>
                </a:solidFill>
                <a:latin typeface="Inter"/>
                <a:ea typeface="Inter"/>
                <a:cs typeface="Inter"/>
                <a:sym typeface="Inter"/>
              </a:rPr>
              <a:t>ARIMA intervals = uncertainty awareness.</a:t>
            </a:r>
          </a:p>
          <a:p>
            <a:pPr algn="l">
              <a:lnSpc>
                <a:spcPts val="3767"/>
              </a:lnSpc>
            </a:pPr>
          </a:p>
          <a:p>
            <a:pPr algn="l">
              <a:lnSpc>
                <a:spcPts val="3767"/>
              </a:lnSpc>
            </a:pPr>
          </a:p>
          <a:p>
            <a:pPr algn="l">
              <a:lnSpc>
                <a:spcPts val="3767"/>
              </a:lnSpc>
            </a:pPr>
            <a:r>
              <a:rPr lang="en-US" sz="2339">
                <a:solidFill>
                  <a:srgbClr val="000000"/>
                </a:solidFill>
                <a:latin typeface="Inter"/>
                <a:ea typeface="Inter"/>
                <a:cs typeface="Inter"/>
                <a:sym typeface="Inter"/>
              </a:rPr>
              <a:t>“So what does this mean for decision makers?</a:t>
            </a:r>
          </a:p>
          <a:p>
            <a:pPr algn="l">
              <a:lnSpc>
                <a:spcPts val="3767"/>
              </a:lnSpc>
            </a:pPr>
            <a:r>
              <a:rPr lang="en-US" sz="2339">
                <a:solidFill>
                  <a:srgbClr val="000000"/>
                </a:solidFill>
                <a:latin typeface="Inter"/>
                <a:ea typeface="Inter"/>
                <a:cs typeface="Inter"/>
                <a:sym typeface="Inter"/>
              </a:rPr>
              <a:t>For traders, Ridge provides a modest edge in predicting short-term prices.</a:t>
            </a:r>
          </a:p>
          <a:p>
            <a:pPr algn="l">
              <a:lnSpc>
                <a:spcPts val="3767"/>
              </a:lnSpc>
            </a:pPr>
            <a:r>
              <a:rPr lang="en-US" sz="2339">
                <a:solidFill>
                  <a:srgbClr val="000000"/>
                </a:solidFill>
                <a:latin typeface="Inter"/>
                <a:ea typeface="Inter"/>
                <a:cs typeface="Inter"/>
                <a:sym typeface="Inter"/>
              </a:rPr>
              <a:t>For risk managers, monitoring trading volume and volatility can serve as early warnings for turbulence.</a:t>
            </a:r>
          </a:p>
          <a:p>
            <a:pPr algn="l">
              <a:lnSpc>
                <a:spcPts val="3767"/>
              </a:lnSpc>
            </a:pPr>
            <a:r>
              <a:rPr lang="en-US" sz="2339">
                <a:solidFill>
                  <a:srgbClr val="000000"/>
                </a:solidFill>
                <a:latin typeface="Inter"/>
                <a:ea typeface="Inter"/>
                <a:cs typeface="Inter"/>
                <a:sym typeface="Inter"/>
              </a:rPr>
              <a:t>And for executives, ARIMA’s intervals highlight the need to account for uncertainty, especially in crises.”</a:t>
            </a:r>
          </a:p>
          <a:p>
            <a:pPr algn="l">
              <a:lnSpc>
                <a:spcPts val="376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1280" y="1981118"/>
            <a:ext cx="8324757" cy="8801342"/>
            <a:chOff x="0" y="0"/>
            <a:chExt cx="1273651" cy="1346567"/>
          </a:xfrm>
        </p:grpSpPr>
        <p:sp>
          <p:nvSpPr>
            <p:cNvPr name="Freeform 3" id="3"/>
            <p:cNvSpPr/>
            <p:nvPr/>
          </p:nvSpPr>
          <p:spPr>
            <a:xfrm flipH="false" flipV="false" rot="0">
              <a:off x="0" y="0"/>
              <a:ext cx="1273651" cy="1346567"/>
            </a:xfrm>
            <a:custGeom>
              <a:avLst/>
              <a:gdLst/>
              <a:ahLst/>
              <a:cxnLst/>
              <a:rect r="r" b="b" t="t" l="l"/>
              <a:pathLst>
                <a:path h="1346567" w="1273651">
                  <a:moveTo>
                    <a:pt x="47429" y="0"/>
                  </a:moveTo>
                  <a:lnTo>
                    <a:pt x="1226222" y="0"/>
                  </a:lnTo>
                  <a:cubicBezTo>
                    <a:pt x="1252416" y="0"/>
                    <a:pt x="1273651" y="21235"/>
                    <a:pt x="1273651" y="47429"/>
                  </a:cubicBezTo>
                  <a:lnTo>
                    <a:pt x="1273651" y="1299137"/>
                  </a:lnTo>
                  <a:cubicBezTo>
                    <a:pt x="1273651" y="1311716"/>
                    <a:pt x="1268654" y="1323780"/>
                    <a:pt x="1259760" y="1332675"/>
                  </a:cubicBezTo>
                  <a:cubicBezTo>
                    <a:pt x="1250865" y="1341570"/>
                    <a:pt x="1238801" y="1346567"/>
                    <a:pt x="1226222" y="1346567"/>
                  </a:cubicBezTo>
                  <a:lnTo>
                    <a:pt x="47429" y="1346567"/>
                  </a:lnTo>
                  <a:cubicBezTo>
                    <a:pt x="21235" y="1346567"/>
                    <a:pt x="0" y="1325332"/>
                    <a:pt x="0" y="1299137"/>
                  </a:cubicBezTo>
                  <a:lnTo>
                    <a:pt x="0" y="47429"/>
                  </a:lnTo>
                  <a:cubicBezTo>
                    <a:pt x="0" y="34850"/>
                    <a:pt x="4997" y="22786"/>
                    <a:pt x="13892" y="13892"/>
                  </a:cubicBezTo>
                  <a:cubicBezTo>
                    <a:pt x="22786" y="4997"/>
                    <a:pt x="34850" y="0"/>
                    <a:pt x="47429" y="0"/>
                  </a:cubicBezTo>
                  <a:close/>
                </a:path>
              </a:pathLst>
            </a:custGeom>
            <a:blipFill>
              <a:blip r:embed="rId2"/>
              <a:stretch>
                <a:fillRect l="-29293" t="0" r="-29293" b="0"/>
              </a:stretch>
            </a:blipFill>
          </p:spPr>
        </p:sp>
      </p:grpSp>
      <p:sp>
        <p:nvSpPr>
          <p:cNvPr name="TextBox 4" id="4"/>
          <p:cNvSpPr txBox="true"/>
          <p:nvPr/>
        </p:nvSpPr>
        <p:spPr>
          <a:xfrm rot="0">
            <a:off x="598166" y="340090"/>
            <a:ext cx="10443065" cy="1814830"/>
          </a:xfrm>
          <a:prstGeom prst="rect">
            <a:avLst/>
          </a:prstGeom>
        </p:spPr>
        <p:txBody>
          <a:bodyPr anchor="t" rtlCol="false" tIns="0" lIns="0" bIns="0" rIns="0">
            <a:spAutoFit/>
          </a:bodyPr>
          <a:lstStyle/>
          <a:p>
            <a:pPr algn="l">
              <a:lnSpc>
                <a:spcPts val="7085"/>
              </a:lnSpc>
            </a:pPr>
            <a:r>
              <a:rPr lang="en-US" sz="6500" b="true">
                <a:solidFill>
                  <a:srgbClr val="000000"/>
                </a:solidFill>
                <a:latin typeface="Aileron Bold"/>
                <a:ea typeface="Aileron Bold"/>
                <a:cs typeface="Aileron Bold"/>
                <a:sym typeface="Aileron Bold"/>
              </a:rPr>
              <a:t>Limitations &amp; Recommendations</a:t>
            </a:r>
          </a:p>
        </p:txBody>
      </p:sp>
      <p:sp>
        <p:nvSpPr>
          <p:cNvPr name="TextBox 5" id="5"/>
          <p:cNvSpPr txBox="true"/>
          <p:nvPr/>
        </p:nvSpPr>
        <p:spPr>
          <a:xfrm rot="0">
            <a:off x="598166" y="2946715"/>
            <a:ext cx="9682206" cy="5212163"/>
          </a:xfrm>
          <a:prstGeom prst="rect">
            <a:avLst/>
          </a:prstGeom>
        </p:spPr>
        <p:txBody>
          <a:bodyPr anchor="t" rtlCol="false" tIns="0" lIns="0" bIns="0" rIns="0">
            <a:spAutoFit/>
          </a:bodyPr>
          <a:lstStyle/>
          <a:p>
            <a:pPr algn="l" marL="505177" indent="-252588" lvl="1">
              <a:lnSpc>
                <a:spcPts val="3767"/>
              </a:lnSpc>
              <a:buFont typeface="Arial"/>
              <a:buChar char="•"/>
            </a:pPr>
            <a:r>
              <a:rPr lang="en-US" sz="2339">
                <a:solidFill>
                  <a:srgbClr val="000000"/>
                </a:solidFill>
                <a:latin typeface="Inter"/>
                <a:ea typeface="Inter"/>
                <a:cs typeface="Inter"/>
                <a:sym typeface="Inter"/>
              </a:rPr>
              <a:t>Our project has limitations. We only used Netflix’s own stock data, without incorporating external signals like market indices, news, or macroeconomic variables. Ridge is linear, so nonlinear relationships may be missed.</a:t>
            </a:r>
          </a:p>
          <a:p>
            <a:pPr algn="l">
              <a:lnSpc>
                <a:spcPts val="3767"/>
              </a:lnSpc>
            </a:pPr>
          </a:p>
          <a:p>
            <a:pPr algn="l" marL="505177" indent="-252588" lvl="1">
              <a:lnSpc>
                <a:spcPts val="3767"/>
              </a:lnSpc>
              <a:buFont typeface="Arial"/>
              <a:buChar char="•"/>
            </a:pPr>
            <a:r>
              <a:rPr lang="en-US" sz="2339">
                <a:solidFill>
                  <a:srgbClr val="000000"/>
                </a:solidFill>
                <a:latin typeface="Inter"/>
                <a:ea typeface="Inter"/>
                <a:cs typeface="Inter"/>
                <a:sym typeface="Inter"/>
              </a:rPr>
              <a:t>For future work, we recommend testing nonlinear machine learning models like Random Forest, XGBoost, or LSTMs. Adding exogenous features like earnings announcements or sentiment could further improve forecasts. Rolling multi-window validation should also be applied for robustness.”</a:t>
            </a:r>
          </a:p>
          <a:p>
            <a:pPr algn="l">
              <a:lnSpc>
                <a:spcPts val="376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55522" y="1851206"/>
            <a:ext cx="7902867" cy="5268578"/>
          </a:xfrm>
          <a:custGeom>
            <a:avLst/>
            <a:gdLst/>
            <a:ahLst/>
            <a:cxnLst/>
            <a:rect r="r" b="b" t="t" l="l"/>
            <a:pathLst>
              <a:path h="5268578" w="7902867">
                <a:moveTo>
                  <a:pt x="0" y="0"/>
                </a:moveTo>
                <a:lnTo>
                  <a:pt x="7902866" y="0"/>
                </a:lnTo>
                <a:lnTo>
                  <a:pt x="7902866" y="5268578"/>
                </a:lnTo>
                <a:lnTo>
                  <a:pt x="0" y="5268578"/>
                </a:lnTo>
                <a:lnTo>
                  <a:pt x="0" y="0"/>
                </a:lnTo>
                <a:close/>
              </a:path>
            </a:pathLst>
          </a:custGeom>
          <a:blipFill>
            <a:blip r:embed="rId2"/>
            <a:stretch>
              <a:fillRect l="0" t="0" r="0" b="0"/>
            </a:stretch>
          </a:blipFill>
        </p:spPr>
      </p:sp>
      <p:sp>
        <p:nvSpPr>
          <p:cNvPr name="TextBox 3" id="3"/>
          <p:cNvSpPr txBox="true"/>
          <p:nvPr/>
        </p:nvSpPr>
        <p:spPr>
          <a:xfrm rot="0">
            <a:off x="598166" y="340090"/>
            <a:ext cx="10443065" cy="919480"/>
          </a:xfrm>
          <a:prstGeom prst="rect">
            <a:avLst/>
          </a:prstGeom>
        </p:spPr>
        <p:txBody>
          <a:bodyPr anchor="t" rtlCol="false" tIns="0" lIns="0" bIns="0" rIns="0">
            <a:spAutoFit/>
          </a:bodyPr>
          <a:lstStyle/>
          <a:p>
            <a:pPr algn="l">
              <a:lnSpc>
                <a:spcPts val="7085"/>
              </a:lnSpc>
            </a:pPr>
            <a:r>
              <a:rPr lang="en-US" sz="6500" b="true">
                <a:solidFill>
                  <a:srgbClr val="000000"/>
                </a:solidFill>
                <a:latin typeface="Aileron Bold"/>
                <a:ea typeface="Aileron Bold"/>
                <a:cs typeface="Aileron Bold"/>
                <a:sym typeface="Aileron Bold"/>
              </a:rPr>
              <a:t>Conclusion</a:t>
            </a:r>
          </a:p>
        </p:txBody>
      </p:sp>
      <p:sp>
        <p:nvSpPr>
          <p:cNvPr name="TextBox 4" id="4"/>
          <p:cNvSpPr txBox="true"/>
          <p:nvPr/>
        </p:nvSpPr>
        <p:spPr>
          <a:xfrm rot="0">
            <a:off x="598166" y="3777774"/>
            <a:ext cx="9682206" cy="1878413"/>
          </a:xfrm>
          <a:prstGeom prst="rect">
            <a:avLst/>
          </a:prstGeom>
        </p:spPr>
        <p:txBody>
          <a:bodyPr anchor="t" rtlCol="false" tIns="0" lIns="0" bIns="0" rIns="0">
            <a:spAutoFit/>
          </a:bodyPr>
          <a:lstStyle/>
          <a:p>
            <a:pPr algn="l" marL="505177" indent="-252588" lvl="1">
              <a:lnSpc>
                <a:spcPts val="3767"/>
              </a:lnSpc>
              <a:buFont typeface="Arial"/>
              <a:buChar char="•"/>
            </a:pPr>
            <a:r>
              <a:rPr lang="en-US" sz="2339">
                <a:solidFill>
                  <a:srgbClr val="000000"/>
                </a:solidFill>
                <a:latin typeface="Inter"/>
                <a:ea typeface="Inter"/>
                <a:cs typeface="Inter"/>
                <a:sym typeface="Inter"/>
              </a:rPr>
              <a:t>H1: Supported (volatility higher during crises).</a:t>
            </a:r>
          </a:p>
          <a:p>
            <a:pPr algn="l" marL="505177" indent="-252588" lvl="1">
              <a:lnSpc>
                <a:spcPts val="3767"/>
              </a:lnSpc>
              <a:buFont typeface="Arial"/>
              <a:buChar char="•"/>
            </a:pPr>
            <a:r>
              <a:rPr lang="en-US" sz="2339">
                <a:solidFill>
                  <a:srgbClr val="000000"/>
                </a:solidFill>
                <a:latin typeface="Inter"/>
                <a:ea typeface="Inter"/>
                <a:cs typeface="Inter"/>
                <a:sym typeface="Inter"/>
              </a:rPr>
              <a:t>H2:</a:t>
            </a:r>
            <a:r>
              <a:rPr lang="en-US" sz="2339">
                <a:solidFill>
                  <a:srgbClr val="000000"/>
                </a:solidFill>
                <a:latin typeface="Inter"/>
                <a:ea typeface="Inter"/>
                <a:cs typeface="Inter"/>
                <a:sym typeface="Inter"/>
              </a:rPr>
              <a:t> Supported (high volume = more big moves).</a:t>
            </a:r>
          </a:p>
          <a:p>
            <a:pPr algn="l" marL="505177" indent="-252588" lvl="1">
              <a:lnSpc>
                <a:spcPts val="3767"/>
              </a:lnSpc>
              <a:buFont typeface="Arial"/>
              <a:buChar char="•"/>
            </a:pPr>
            <a:r>
              <a:rPr lang="en-US" sz="2339">
                <a:solidFill>
                  <a:srgbClr val="000000"/>
                </a:solidFill>
                <a:latin typeface="Inter"/>
                <a:ea typeface="Inter"/>
                <a:cs typeface="Inter"/>
                <a:sym typeface="Inter"/>
              </a:rPr>
              <a:t>H3: Partially supported (Ridge improved; ARIMA did not).</a:t>
            </a:r>
          </a:p>
          <a:p>
            <a:pPr algn="l">
              <a:lnSpc>
                <a:spcPts val="3767"/>
              </a:lnSpc>
            </a:pPr>
          </a:p>
        </p:txBody>
      </p:sp>
      <p:sp>
        <p:nvSpPr>
          <p:cNvPr name="TextBox 5" id="5"/>
          <p:cNvSpPr txBox="true"/>
          <p:nvPr/>
        </p:nvSpPr>
        <p:spPr>
          <a:xfrm rot="0">
            <a:off x="15315807" y="9415794"/>
            <a:ext cx="1856999"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Presentation</a:t>
            </a:r>
          </a:p>
        </p:txBody>
      </p:sp>
      <p:sp>
        <p:nvSpPr>
          <p:cNvPr name="TextBox 6" id="6"/>
          <p:cNvSpPr txBox="true"/>
          <p:nvPr/>
        </p:nvSpPr>
        <p:spPr>
          <a:xfrm rot="0">
            <a:off x="706852" y="7377837"/>
            <a:ext cx="15980371" cy="1722755"/>
          </a:xfrm>
          <a:prstGeom prst="rect">
            <a:avLst/>
          </a:prstGeom>
        </p:spPr>
        <p:txBody>
          <a:bodyPr anchor="t" rtlCol="false" tIns="0" lIns="0" bIns="0" rIns="0">
            <a:spAutoFit/>
          </a:bodyPr>
          <a:lstStyle/>
          <a:p>
            <a:pPr algn="l">
              <a:lnSpc>
                <a:spcPts val="3460"/>
              </a:lnSpc>
            </a:pPr>
            <a:r>
              <a:rPr lang="en-US" sz="2000">
                <a:solidFill>
                  <a:srgbClr val="000000"/>
                </a:solidFill>
                <a:latin typeface="Inter"/>
                <a:ea typeface="Inter"/>
                <a:cs typeface="Inter"/>
                <a:sym typeface="Inter"/>
              </a:rPr>
              <a:t>Our analysis strongly supports Hypothesis 1 and Hypothesis 2. </a:t>
            </a:r>
          </a:p>
          <a:p>
            <a:pPr algn="l">
              <a:lnSpc>
                <a:spcPts val="3460"/>
              </a:lnSpc>
            </a:pPr>
            <a:r>
              <a:rPr lang="en-US" sz="2000">
                <a:solidFill>
                  <a:srgbClr val="000000"/>
                </a:solidFill>
                <a:latin typeface="Inter"/>
                <a:ea typeface="Inter"/>
                <a:cs typeface="Inter"/>
                <a:sym typeface="Inter"/>
              </a:rPr>
              <a:t>Volatility was higher in crises, and high volume days correlated with big moves.</a:t>
            </a:r>
          </a:p>
          <a:p>
            <a:pPr algn="l">
              <a:lnSpc>
                <a:spcPts val="3460"/>
              </a:lnSpc>
            </a:pPr>
            <a:r>
              <a:rPr lang="en-US" sz="2000">
                <a:solidFill>
                  <a:srgbClr val="000000"/>
                </a:solidFill>
                <a:latin typeface="Inter"/>
                <a:ea typeface="Inter"/>
                <a:cs typeface="Inter"/>
                <a:sym typeface="Inter"/>
              </a:rPr>
              <a:t>Hypothesis 3 was partially supported — Ridge regression clearly improved forecast accuracy, while ARIMA did not outperform Naive.</a:t>
            </a:r>
          </a:p>
          <a:p>
            <a:pPr algn="l">
              <a:lnSpc>
                <a:spcPts val="3460"/>
              </a:lnSpc>
            </a:pPr>
            <a:r>
              <a:rPr lang="en-US" sz="2000">
                <a:solidFill>
                  <a:srgbClr val="000000"/>
                </a:solidFill>
                <a:latin typeface="Inter"/>
                <a:ea typeface="Inter"/>
                <a:cs typeface="Inter"/>
                <a:sym typeface="Inter"/>
              </a:rPr>
              <a:t>Together, these results show both the potential and the limits of stock price forecasting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159" y="-1180606"/>
            <a:ext cx="18936297" cy="12624198"/>
          </a:xfrm>
          <a:custGeom>
            <a:avLst/>
            <a:gdLst/>
            <a:ahLst/>
            <a:cxnLst/>
            <a:rect r="r" b="b" t="t" l="l"/>
            <a:pathLst>
              <a:path h="12624198" w="18936297">
                <a:moveTo>
                  <a:pt x="0" y="0"/>
                </a:moveTo>
                <a:lnTo>
                  <a:pt x="18936297" y="0"/>
                </a:lnTo>
                <a:lnTo>
                  <a:pt x="18936297" y="12624198"/>
                </a:lnTo>
                <a:lnTo>
                  <a:pt x="0" y="1262419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5367" y="5122535"/>
            <a:ext cx="6188983" cy="6028496"/>
            <a:chOff x="0" y="0"/>
            <a:chExt cx="1630020" cy="1587752"/>
          </a:xfrm>
        </p:grpSpPr>
        <p:sp>
          <p:nvSpPr>
            <p:cNvPr name="Freeform 3" id="3"/>
            <p:cNvSpPr/>
            <p:nvPr/>
          </p:nvSpPr>
          <p:spPr>
            <a:xfrm flipH="false" flipV="false" rot="0">
              <a:off x="0" y="0"/>
              <a:ext cx="1630020" cy="1587752"/>
            </a:xfrm>
            <a:custGeom>
              <a:avLst/>
              <a:gdLst/>
              <a:ahLst/>
              <a:cxnLst/>
              <a:rect r="r" b="b" t="t" l="l"/>
              <a:pathLst>
                <a:path h="1587752" w="1630020">
                  <a:moveTo>
                    <a:pt x="50037" y="0"/>
                  </a:moveTo>
                  <a:lnTo>
                    <a:pt x="1579983" y="0"/>
                  </a:lnTo>
                  <a:cubicBezTo>
                    <a:pt x="1607618" y="0"/>
                    <a:pt x="1630020" y="22402"/>
                    <a:pt x="1630020" y="50037"/>
                  </a:cubicBezTo>
                  <a:lnTo>
                    <a:pt x="1630020" y="1537715"/>
                  </a:lnTo>
                  <a:cubicBezTo>
                    <a:pt x="1630020" y="1550986"/>
                    <a:pt x="1624748" y="1563713"/>
                    <a:pt x="1615365" y="1573097"/>
                  </a:cubicBezTo>
                  <a:cubicBezTo>
                    <a:pt x="1605981" y="1582480"/>
                    <a:pt x="1593254" y="1587752"/>
                    <a:pt x="1579983" y="1587752"/>
                  </a:cubicBezTo>
                  <a:lnTo>
                    <a:pt x="50037" y="1587752"/>
                  </a:lnTo>
                  <a:cubicBezTo>
                    <a:pt x="22402" y="1587752"/>
                    <a:pt x="0" y="1565350"/>
                    <a:pt x="0" y="1537715"/>
                  </a:cubicBezTo>
                  <a:lnTo>
                    <a:pt x="0" y="50037"/>
                  </a:lnTo>
                  <a:cubicBezTo>
                    <a:pt x="0" y="22402"/>
                    <a:pt x="22402" y="0"/>
                    <a:pt x="50037" y="0"/>
                  </a:cubicBezTo>
                  <a:close/>
                </a:path>
              </a:pathLst>
            </a:custGeom>
            <a:solidFill>
              <a:srgbClr val="3D3D3D"/>
            </a:solidFill>
          </p:spPr>
        </p:sp>
        <p:sp>
          <p:nvSpPr>
            <p:cNvPr name="TextBox 4" id="4"/>
            <p:cNvSpPr txBox="true"/>
            <p:nvPr/>
          </p:nvSpPr>
          <p:spPr>
            <a:xfrm>
              <a:off x="0" y="19050"/>
              <a:ext cx="1630020" cy="1568702"/>
            </a:xfrm>
            <a:prstGeom prst="rect">
              <a:avLst/>
            </a:prstGeom>
          </p:spPr>
          <p:txBody>
            <a:bodyPr anchor="ctr" rtlCol="false" tIns="50800" lIns="50800" bIns="50800" rIns="50800"/>
            <a:lstStyle/>
            <a:p>
              <a:pPr algn="ctr">
                <a:lnSpc>
                  <a:spcPts val="2724"/>
                </a:lnSpc>
              </a:pPr>
            </a:p>
          </p:txBody>
        </p:sp>
      </p:grpSp>
      <p:grpSp>
        <p:nvGrpSpPr>
          <p:cNvPr name="Group 5" id="5"/>
          <p:cNvGrpSpPr/>
          <p:nvPr/>
        </p:nvGrpSpPr>
        <p:grpSpPr>
          <a:xfrm rot="0">
            <a:off x="1251926" y="1981118"/>
            <a:ext cx="6008628" cy="6282833"/>
            <a:chOff x="0" y="0"/>
            <a:chExt cx="919294" cy="961246"/>
          </a:xfrm>
        </p:grpSpPr>
        <p:sp>
          <p:nvSpPr>
            <p:cNvPr name="Freeform 6" id="6"/>
            <p:cNvSpPr/>
            <p:nvPr/>
          </p:nvSpPr>
          <p:spPr>
            <a:xfrm flipH="false" flipV="false" rot="0">
              <a:off x="0" y="0"/>
              <a:ext cx="919294" cy="961246"/>
            </a:xfrm>
            <a:custGeom>
              <a:avLst/>
              <a:gdLst/>
              <a:ahLst/>
              <a:cxnLst/>
              <a:rect r="r" b="b" t="t" l="l"/>
              <a:pathLst>
                <a:path h="961246" w="919294">
                  <a:moveTo>
                    <a:pt x="65712" y="0"/>
                  </a:moveTo>
                  <a:lnTo>
                    <a:pt x="853582" y="0"/>
                  </a:lnTo>
                  <a:cubicBezTo>
                    <a:pt x="871010" y="0"/>
                    <a:pt x="887724" y="6923"/>
                    <a:pt x="900047" y="19247"/>
                  </a:cubicBezTo>
                  <a:cubicBezTo>
                    <a:pt x="912371" y="31570"/>
                    <a:pt x="919294" y="48284"/>
                    <a:pt x="919294" y="65712"/>
                  </a:cubicBezTo>
                  <a:lnTo>
                    <a:pt x="919294" y="895534"/>
                  </a:lnTo>
                  <a:cubicBezTo>
                    <a:pt x="919294" y="912962"/>
                    <a:pt x="912371" y="929676"/>
                    <a:pt x="900047" y="941999"/>
                  </a:cubicBezTo>
                  <a:cubicBezTo>
                    <a:pt x="887724" y="954323"/>
                    <a:pt x="871010" y="961246"/>
                    <a:pt x="853582" y="961246"/>
                  </a:cubicBezTo>
                  <a:lnTo>
                    <a:pt x="65712" y="961246"/>
                  </a:lnTo>
                  <a:cubicBezTo>
                    <a:pt x="48284" y="961246"/>
                    <a:pt x="31570" y="954323"/>
                    <a:pt x="19247" y="941999"/>
                  </a:cubicBezTo>
                  <a:cubicBezTo>
                    <a:pt x="6923" y="929676"/>
                    <a:pt x="0" y="912962"/>
                    <a:pt x="0" y="895534"/>
                  </a:cubicBezTo>
                  <a:lnTo>
                    <a:pt x="0" y="65712"/>
                  </a:lnTo>
                  <a:cubicBezTo>
                    <a:pt x="0" y="48284"/>
                    <a:pt x="6923" y="31570"/>
                    <a:pt x="19247" y="19247"/>
                  </a:cubicBezTo>
                  <a:cubicBezTo>
                    <a:pt x="31570" y="6923"/>
                    <a:pt x="48284" y="0"/>
                    <a:pt x="65712" y="0"/>
                  </a:cubicBezTo>
                  <a:close/>
                </a:path>
              </a:pathLst>
            </a:custGeom>
            <a:blipFill>
              <a:blip r:embed="rId2"/>
              <a:stretch>
                <a:fillRect l="-27311" t="0" r="-27311" b="0"/>
              </a:stretch>
            </a:blipFill>
          </p:spPr>
        </p:sp>
      </p:grpSp>
      <p:sp>
        <p:nvSpPr>
          <p:cNvPr name="TextBox 7" id="7"/>
          <p:cNvSpPr txBox="true"/>
          <p:nvPr/>
        </p:nvSpPr>
        <p:spPr>
          <a:xfrm rot="0">
            <a:off x="7790198" y="725816"/>
            <a:ext cx="8067055" cy="1814830"/>
          </a:xfrm>
          <a:prstGeom prst="rect">
            <a:avLst/>
          </a:prstGeom>
        </p:spPr>
        <p:txBody>
          <a:bodyPr anchor="t" rtlCol="false" tIns="0" lIns="0" bIns="0" rIns="0">
            <a:spAutoFit/>
          </a:bodyPr>
          <a:lstStyle/>
          <a:p>
            <a:pPr algn="l">
              <a:lnSpc>
                <a:spcPts val="7085"/>
              </a:lnSpc>
            </a:pPr>
            <a:r>
              <a:rPr lang="en-US" sz="6500" b="true">
                <a:solidFill>
                  <a:srgbClr val="000000"/>
                </a:solidFill>
                <a:latin typeface="Aileron Bold"/>
                <a:ea typeface="Aileron Bold"/>
                <a:cs typeface="Aileron Bold"/>
                <a:sym typeface="Aileron Bold"/>
              </a:rPr>
              <a:t>Problem Definition &amp; Objectives</a:t>
            </a:r>
          </a:p>
        </p:txBody>
      </p:sp>
      <p:sp>
        <p:nvSpPr>
          <p:cNvPr name="TextBox 8" id="8"/>
          <p:cNvSpPr txBox="true"/>
          <p:nvPr/>
        </p:nvSpPr>
        <p:spPr>
          <a:xfrm rot="0">
            <a:off x="8323555" y="3071515"/>
            <a:ext cx="8509895" cy="4780630"/>
          </a:xfrm>
          <a:prstGeom prst="rect">
            <a:avLst/>
          </a:prstGeom>
        </p:spPr>
        <p:txBody>
          <a:bodyPr anchor="t" rtlCol="false" tIns="0" lIns="0" bIns="0" rIns="0">
            <a:spAutoFit/>
          </a:bodyPr>
          <a:lstStyle/>
          <a:p>
            <a:pPr algn="l" marL="655523" indent="-327761" lvl="1">
              <a:lnSpc>
                <a:spcPts val="4250"/>
              </a:lnSpc>
              <a:buFont typeface="Arial"/>
              <a:buChar char="•"/>
            </a:pPr>
            <a:r>
              <a:rPr lang="en-US" sz="3036">
                <a:solidFill>
                  <a:srgbClr val="000000"/>
                </a:solidFill>
                <a:latin typeface="Inter"/>
                <a:ea typeface="Inter"/>
                <a:cs typeface="Inter"/>
                <a:sym typeface="Inter"/>
              </a:rPr>
              <a:t>Markets are volatile and uncertain → forecasting is difficult.</a:t>
            </a:r>
          </a:p>
          <a:p>
            <a:pPr algn="l">
              <a:lnSpc>
                <a:spcPts val="4250"/>
              </a:lnSpc>
            </a:pPr>
          </a:p>
          <a:p>
            <a:pPr algn="l" marL="655523" indent="-327761" lvl="1">
              <a:lnSpc>
                <a:spcPts val="4250"/>
              </a:lnSpc>
              <a:buFont typeface="Arial"/>
              <a:buChar char="•"/>
            </a:pPr>
            <a:r>
              <a:rPr lang="en-US" sz="3036">
                <a:solidFill>
                  <a:srgbClr val="000000"/>
                </a:solidFill>
                <a:latin typeface="Inter"/>
                <a:ea typeface="Inter"/>
                <a:cs typeface="Inter"/>
                <a:sym typeface="Inter"/>
              </a:rPr>
              <a:t>Objective: Can models forecast next-day Netflix prices better than a naive baseline?</a:t>
            </a:r>
          </a:p>
          <a:p>
            <a:pPr algn="l">
              <a:lnSpc>
                <a:spcPts val="4250"/>
              </a:lnSpc>
            </a:pPr>
          </a:p>
          <a:p>
            <a:pPr algn="l" marL="655523" indent="-327761" lvl="1">
              <a:lnSpc>
                <a:spcPts val="4250"/>
              </a:lnSpc>
              <a:buFont typeface="Arial"/>
              <a:buChar char="•"/>
            </a:pPr>
            <a:r>
              <a:rPr lang="en-US" sz="3036">
                <a:solidFill>
                  <a:srgbClr val="000000"/>
                </a:solidFill>
                <a:latin typeface="Inter"/>
                <a:ea typeface="Inter"/>
                <a:cs typeface="Inter"/>
                <a:sym typeface="Inter"/>
              </a:rPr>
              <a:t>Secondary Objective: What do volatility and volume tell us about risk?</a:t>
            </a:r>
          </a:p>
          <a:p>
            <a:pPr algn="l">
              <a:lnSpc>
                <a:spcPts val="4250"/>
              </a:lnSpc>
            </a:pPr>
          </a:p>
        </p:txBody>
      </p:sp>
      <p:sp>
        <p:nvSpPr>
          <p:cNvPr name="Freeform 9" id="9"/>
          <p:cNvSpPr/>
          <p:nvPr/>
        </p:nvSpPr>
        <p:spPr>
          <a:xfrm flipH="false" flipV="false" rot="-5400000">
            <a:off x="689345" y="8918945"/>
            <a:ext cx="678711" cy="678711"/>
          </a:xfrm>
          <a:custGeom>
            <a:avLst/>
            <a:gdLst/>
            <a:ahLst/>
            <a:cxnLst/>
            <a:rect r="r" b="b" t="t" l="l"/>
            <a:pathLst>
              <a:path h="678711" w="678711">
                <a:moveTo>
                  <a:pt x="0" y="0"/>
                </a:moveTo>
                <a:lnTo>
                  <a:pt x="678710" y="0"/>
                </a:lnTo>
                <a:lnTo>
                  <a:pt x="678710" y="678710"/>
                </a:lnTo>
                <a:lnTo>
                  <a:pt x="0" y="678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94270" y="602297"/>
            <a:ext cx="8699459"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Research Questions</a:t>
            </a:r>
          </a:p>
        </p:txBody>
      </p:sp>
      <p:sp>
        <p:nvSpPr>
          <p:cNvPr name="TextBox 3" id="3"/>
          <p:cNvSpPr txBox="true"/>
          <p:nvPr/>
        </p:nvSpPr>
        <p:spPr>
          <a:xfrm rot="0">
            <a:off x="1028700" y="2233612"/>
            <a:ext cx="16230600" cy="1219200"/>
          </a:xfrm>
          <a:prstGeom prst="rect">
            <a:avLst/>
          </a:prstGeom>
        </p:spPr>
        <p:txBody>
          <a:bodyPr anchor="t" rtlCol="false" tIns="0" lIns="0" bIns="0" rIns="0">
            <a:spAutoFit/>
          </a:bodyPr>
          <a:lstStyle/>
          <a:p>
            <a:pPr algn="just" marL="539749" indent="-269875" lvl="1">
              <a:lnSpc>
                <a:spcPts val="3299"/>
              </a:lnSpc>
              <a:buFont typeface="Arial"/>
              <a:buChar char="•"/>
            </a:pPr>
            <a:r>
              <a:rPr lang="en-US" sz="2499">
                <a:solidFill>
                  <a:srgbClr val="000000"/>
                </a:solidFill>
                <a:latin typeface="Inter"/>
                <a:ea typeface="Inter"/>
                <a:cs typeface="Inter"/>
                <a:sym typeface="Inter"/>
              </a:rPr>
              <a:t>Volatility &amp; Events: How did Netflix’s stock volatility differ during stable market years (2018–2019) compared with the COVID-19 pandemic period (2020–2021), when uncertainty and consumer behavior shifted dramatically?</a:t>
            </a:r>
          </a:p>
        </p:txBody>
      </p:sp>
      <p:sp>
        <p:nvSpPr>
          <p:cNvPr name="TextBox 4" id="4"/>
          <p:cNvSpPr txBox="true"/>
          <p:nvPr/>
        </p:nvSpPr>
        <p:spPr>
          <a:xfrm rot="0">
            <a:off x="1028700" y="4364037"/>
            <a:ext cx="17259300" cy="809625"/>
          </a:xfrm>
          <a:prstGeom prst="rect">
            <a:avLst/>
          </a:prstGeom>
        </p:spPr>
        <p:txBody>
          <a:bodyPr anchor="t" rtlCol="false" tIns="0" lIns="0" bIns="0" rIns="0">
            <a:spAutoFit/>
          </a:bodyPr>
          <a:lstStyle/>
          <a:p>
            <a:pPr algn="l" marL="539749" indent="-269875" lvl="1">
              <a:lnSpc>
                <a:spcPts val="3299"/>
              </a:lnSpc>
              <a:buFont typeface="Arial"/>
              <a:buChar char="•"/>
            </a:pPr>
            <a:r>
              <a:rPr lang="en-US" sz="2499">
                <a:solidFill>
                  <a:srgbClr val="000000"/>
                </a:solidFill>
                <a:latin typeface="Inter"/>
                <a:ea typeface="Inter"/>
                <a:cs typeface="Inter"/>
                <a:sym typeface="Inter"/>
              </a:rPr>
              <a:t>V</a:t>
            </a:r>
            <a:r>
              <a:rPr lang="en-US" sz="2499">
                <a:solidFill>
                  <a:srgbClr val="000000"/>
                </a:solidFill>
                <a:latin typeface="Inter"/>
                <a:ea typeface="Inter"/>
                <a:cs typeface="Inter"/>
                <a:sym typeface="Inter"/>
              </a:rPr>
              <a:t>olume–Price Dynamics: To what extent does unusually high trading volume (top 25% of daily observations) explain large price fluctuations (≥ ±3%) in Netflix’s stock?</a:t>
            </a:r>
          </a:p>
        </p:txBody>
      </p:sp>
      <p:sp>
        <p:nvSpPr>
          <p:cNvPr name="TextBox 5" id="5"/>
          <p:cNvSpPr txBox="true"/>
          <p:nvPr/>
        </p:nvSpPr>
        <p:spPr>
          <a:xfrm rot="0">
            <a:off x="1028700" y="6278563"/>
            <a:ext cx="16629688" cy="809625"/>
          </a:xfrm>
          <a:prstGeom prst="rect">
            <a:avLst/>
          </a:prstGeom>
        </p:spPr>
        <p:txBody>
          <a:bodyPr anchor="t" rtlCol="false" tIns="0" lIns="0" bIns="0" rIns="0">
            <a:spAutoFit/>
          </a:bodyPr>
          <a:lstStyle/>
          <a:p>
            <a:pPr algn="l" marL="539749" indent="-269875" lvl="1">
              <a:lnSpc>
                <a:spcPts val="3299"/>
              </a:lnSpc>
              <a:buFont typeface="Arial"/>
              <a:buChar char="•"/>
            </a:pPr>
            <a:r>
              <a:rPr lang="en-US" sz="2499">
                <a:solidFill>
                  <a:srgbClr val="000000"/>
                </a:solidFill>
                <a:latin typeface="Inter"/>
                <a:ea typeface="Inter"/>
                <a:cs typeface="Inter"/>
                <a:sym typeface="Inter"/>
              </a:rPr>
              <a:t> Predictive Modeling Accuracy: Can regression or ARIMA time-series models forecast short-term Netflix stock prices more accurately (measured using RMSE) than a simple naïve random walk benchmark?</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94270" y="869153"/>
            <a:ext cx="8699459"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Hypothesis</a:t>
            </a:r>
          </a:p>
        </p:txBody>
      </p:sp>
      <p:sp>
        <p:nvSpPr>
          <p:cNvPr name="TextBox 3" id="3"/>
          <p:cNvSpPr txBox="true"/>
          <p:nvPr/>
        </p:nvSpPr>
        <p:spPr>
          <a:xfrm rot="0">
            <a:off x="1028700" y="3102077"/>
            <a:ext cx="16230600" cy="809625"/>
          </a:xfrm>
          <a:prstGeom prst="rect">
            <a:avLst/>
          </a:prstGeom>
        </p:spPr>
        <p:txBody>
          <a:bodyPr anchor="t" rtlCol="false" tIns="0" lIns="0" bIns="0" rIns="0">
            <a:spAutoFit/>
          </a:bodyPr>
          <a:lstStyle/>
          <a:p>
            <a:pPr algn="just" marL="539749" indent="-269875" lvl="1">
              <a:lnSpc>
                <a:spcPts val="3299"/>
              </a:lnSpc>
              <a:buFont typeface="Arial"/>
              <a:buChar char="•"/>
            </a:pPr>
            <a:r>
              <a:rPr lang="en-US" sz="2499">
                <a:solidFill>
                  <a:srgbClr val="000000"/>
                </a:solidFill>
                <a:latin typeface="Inter"/>
                <a:ea typeface="Inter"/>
                <a:cs typeface="Inter"/>
                <a:sym typeface="Inter"/>
              </a:rPr>
              <a:t>H1</a:t>
            </a:r>
            <a:r>
              <a:rPr lang="en-US" sz="2499">
                <a:solidFill>
                  <a:srgbClr val="000000"/>
                </a:solidFill>
                <a:latin typeface="Inter"/>
                <a:ea typeface="Inter"/>
                <a:cs typeface="Inter"/>
                <a:sym typeface="Inter"/>
              </a:rPr>
              <a:t>: Volatility during 2020–2021 was significantly higher than in 2018–2019.</a:t>
            </a:r>
          </a:p>
          <a:p>
            <a:pPr algn="just">
              <a:lnSpc>
                <a:spcPts val="3299"/>
              </a:lnSpc>
            </a:pPr>
          </a:p>
        </p:txBody>
      </p:sp>
      <p:sp>
        <p:nvSpPr>
          <p:cNvPr name="TextBox 4" id="4"/>
          <p:cNvSpPr txBox="true"/>
          <p:nvPr/>
        </p:nvSpPr>
        <p:spPr>
          <a:xfrm rot="0">
            <a:off x="1028700" y="4364037"/>
            <a:ext cx="16506230" cy="809625"/>
          </a:xfrm>
          <a:prstGeom prst="rect">
            <a:avLst/>
          </a:prstGeom>
        </p:spPr>
        <p:txBody>
          <a:bodyPr anchor="t" rtlCol="false" tIns="0" lIns="0" bIns="0" rIns="0">
            <a:spAutoFit/>
          </a:bodyPr>
          <a:lstStyle/>
          <a:p>
            <a:pPr algn="l" marL="539749" indent="-269875" lvl="1">
              <a:lnSpc>
                <a:spcPts val="3299"/>
              </a:lnSpc>
              <a:buFont typeface="Arial"/>
              <a:buChar char="•"/>
            </a:pPr>
            <a:r>
              <a:rPr lang="en-US" sz="2499">
                <a:solidFill>
                  <a:srgbClr val="000000"/>
                </a:solidFill>
                <a:latin typeface="Inter"/>
                <a:ea typeface="Inter"/>
                <a:cs typeface="Inter"/>
                <a:sym typeface="Inter"/>
              </a:rPr>
              <a:t>H2</a:t>
            </a:r>
            <a:r>
              <a:rPr lang="en-US" sz="2499">
                <a:solidFill>
                  <a:srgbClr val="000000"/>
                </a:solidFill>
                <a:latin typeface="Inter"/>
                <a:ea typeface="Inter"/>
                <a:cs typeface="Inter"/>
                <a:sym typeface="Inter"/>
              </a:rPr>
              <a:t>: High-volume trading days (top quartile) are associated with a higher probability of ≥ ±3% price moves.</a:t>
            </a:r>
          </a:p>
          <a:p>
            <a:pPr algn="l">
              <a:lnSpc>
                <a:spcPts val="3299"/>
              </a:lnSpc>
            </a:pPr>
          </a:p>
        </p:txBody>
      </p:sp>
      <p:sp>
        <p:nvSpPr>
          <p:cNvPr name="TextBox 5" id="5"/>
          <p:cNvSpPr txBox="true"/>
          <p:nvPr/>
        </p:nvSpPr>
        <p:spPr>
          <a:xfrm rot="0">
            <a:off x="1028700" y="5621338"/>
            <a:ext cx="16629688" cy="809625"/>
          </a:xfrm>
          <a:prstGeom prst="rect">
            <a:avLst/>
          </a:prstGeom>
        </p:spPr>
        <p:txBody>
          <a:bodyPr anchor="t" rtlCol="false" tIns="0" lIns="0" bIns="0" rIns="0">
            <a:spAutoFit/>
          </a:bodyPr>
          <a:lstStyle/>
          <a:p>
            <a:pPr algn="l" marL="539749" indent="-269875" lvl="1">
              <a:lnSpc>
                <a:spcPts val="3299"/>
              </a:lnSpc>
              <a:buFont typeface="Arial"/>
              <a:buChar char="•"/>
            </a:pPr>
            <a:r>
              <a:rPr lang="en-US" sz="2499">
                <a:solidFill>
                  <a:srgbClr val="000000"/>
                </a:solidFill>
                <a:latin typeface="Inter"/>
                <a:ea typeface="Inter"/>
                <a:cs typeface="Inter"/>
                <a:sym typeface="Inter"/>
              </a:rPr>
              <a:t>H3: R</a:t>
            </a:r>
            <a:r>
              <a:rPr lang="en-US" sz="2499">
                <a:solidFill>
                  <a:srgbClr val="000000"/>
                </a:solidFill>
                <a:latin typeface="Inter"/>
                <a:ea typeface="Inter"/>
                <a:cs typeface="Inter"/>
                <a:sym typeface="Inter"/>
              </a:rPr>
              <a:t>idge regression with engineered features achieves ≥15% RMSE improvement over the Naive baseline; ARIMA is expected to perform similarly to Naive.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71465" y="602297"/>
            <a:ext cx="8745070" cy="919480"/>
          </a:xfrm>
          <a:prstGeom prst="rect">
            <a:avLst/>
          </a:prstGeom>
        </p:spPr>
        <p:txBody>
          <a:bodyPr anchor="t" rtlCol="false" tIns="0" lIns="0" bIns="0" rIns="0">
            <a:spAutoFit/>
          </a:bodyPr>
          <a:lstStyle/>
          <a:p>
            <a:pPr algn="ctr">
              <a:lnSpc>
                <a:spcPts val="7085"/>
              </a:lnSpc>
            </a:pPr>
            <a:r>
              <a:rPr lang="en-US" b="true" sz="6500">
                <a:solidFill>
                  <a:srgbClr val="3D3D3D"/>
                </a:solidFill>
                <a:latin typeface="Aileron Bold"/>
                <a:ea typeface="Aileron Bold"/>
                <a:cs typeface="Aileron Bold"/>
                <a:sym typeface="Aileron Bold"/>
              </a:rPr>
              <a:t> Data &amp; Methods</a:t>
            </a:r>
          </a:p>
        </p:txBody>
      </p:sp>
      <p:sp>
        <p:nvSpPr>
          <p:cNvPr name="TextBox 3" id="3"/>
          <p:cNvSpPr txBox="true"/>
          <p:nvPr/>
        </p:nvSpPr>
        <p:spPr>
          <a:xfrm rot="0">
            <a:off x="1701750" y="3101676"/>
            <a:ext cx="15471056" cy="5182753"/>
          </a:xfrm>
          <a:prstGeom prst="rect">
            <a:avLst/>
          </a:prstGeom>
        </p:spPr>
        <p:txBody>
          <a:bodyPr anchor="t" rtlCol="false" tIns="0" lIns="0" bIns="0" rIns="0">
            <a:spAutoFit/>
          </a:bodyPr>
          <a:lstStyle/>
          <a:p>
            <a:pPr algn="l" marL="564720" indent="-282360" lvl="1">
              <a:lnSpc>
                <a:spcPts val="4629"/>
              </a:lnSpc>
              <a:buFont typeface="Arial"/>
              <a:buChar char="•"/>
            </a:pPr>
            <a:r>
              <a:rPr lang="en-US" sz="2615">
                <a:solidFill>
                  <a:srgbClr val="3D3D3D"/>
                </a:solidFill>
                <a:latin typeface="Inter"/>
                <a:ea typeface="Inter"/>
                <a:cs typeface="Inter"/>
                <a:sym typeface="Inter"/>
              </a:rPr>
              <a:t>Dataset: Netflix OHLCV (2002–2025, ~4,874 records).</a:t>
            </a:r>
          </a:p>
          <a:p>
            <a:pPr algn="l" marL="564720" indent="-282360" lvl="1">
              <a:lnSpc>
                <a:spcPts val="4629"/>
              </a:lnSpc>
              <a:buFont typeface="Arial"/>
              <a:buChar char="•"/>
            </a:pPr>
            <a:r>
              <a:rPr lang="en-US" sz="2615">
                <a:solidFill>
                  <a:srgbClr val="3D3D3D"/>
                </a:solidFill>
                <a:latin typeface="Inter"/>
                <a:ea typeface="Inter"/>
                <a:cs typeface="Inter"/>
                <a:sym typeface="Inter"/>
              </a:rPr>
              <a:t>Feature Engineering: Lag1, returns, log returns, SMA(5), SMA(20), rolling volatility, RSI(14).</a:t>
            </a:r>
          </a:p>
          <a:p>
            <a:pPr algn="l" marL="564720" indent="-282360" lvl="1">
              <a:lnSpc>
                <a:spcPts val="4629"/>
              </a:lnSpc>
              <a:buFont typeface="Arial"/>
              <a:buChar char="•"/>
            </a:pPr>
            <a:r>
              <a:rPr lang="en-US" sz="2615">
                <a:solidFill>
                  <a:srgbClr val="3D3D3D"/>
                </a:solidFill>
                <a:latin typeface="Inter"/>
                <a:ea typeface="Inter"/>
                <a:cs typeface="Inter"/>
                <a:sym typeface="Inter"/>
              </a:rPr>
              <a:t>Models Implemented:</a:t>
            </a:r>
          </a:p>
          <a:p>
            <a:pPr algn="l" marL="564720" indent="-282360" lvl="1">
              <a:lnSpc>
                <a:spcPts val="4629"/>
              </a:lnSpc>
              <a:buAutoNum type="arabicPeriod" startAt="1"/>
            </a:pPr>
            <a:r>
              <a:rPr lang="en-US" sz="2615">
                <a:solidFill>
                  <a:srgbClr val="3D3D3D"/>
                </a:solidFill>
                <a:latin typeface="Inter"/>
                <a:ea typeface="Inter"/>
                <a:cs typeface="Inter"/>
                <a:sym typeface="Inter"/>
              </a:rPr>
              <a:t>Naive Baseline → carry-forward price (benchmark).</a:t>
            </a:r>
          </a:p>
          <a:p>
            <a:pPr algn="l" marL="564720" indent="-282360" lvl="1">
              <a:lnSpc>
                <a:spcPts val="4629"/>
              </a:lnSpc>
              <a:buAutoNum type="arabicPeriod" startAt="1"/>
            </a:pPr>
            <a:r>
              <a:rPr lang="en-US" sz="2615">
                <a:solidFill>
                  <a:srgbClr val="3D3D3D"/>
                </a:solidFill>
                <a:latin typeface="Inter"/>
                <a:ea typeface="Inter"/>
                <a:cs typeface="Inter"/>
                <a:sym typeface="Inter"/>
              </a:rPr>
              <a:t>Linear Regression (Lag1 only) </a:t>
            </a:r>
          </a:p>
          <a:p>
            <a:pPr algn="l" marL="564720" indent="-282360" lvl="1">
              <a:lnSpc>
                <a:spcPts val="4629"/>
              </a:lnSpc>
              <a:buAutoNum type="arabicPeriod" startAt="1"/>
            </a:pPr>
            <a:r>
              <a:rPr lang="en-US" sz="2615">
                <a:solidFill>
                  <a:srgbClr val="3D3D3D"/>
                </a:solidFill>
                <a:latin typeface="Inter"/>
                <a:ea typeface="Inter"/>
                <a:cs typeface="Inter"/>
                <a:sym typeface="Inter"/>
              </a:rPr>
              <a:t>Ridge Regression </a:t>
            </a:r>
          </a:p>
          <a:p>
            <a:pPr algn="l" marL="564720" indent="-282360" lvl="1">
              <a:lnSpc>
                <a:spcPts val="4629"/>
              </a:lnSpc>
              <a:buAutoNum type="arabicPeriod" startAt="1"/>
            </a:pPr>
            <a:r>
              <a:rPr lang="en-US" sz="2615">
                <a:solidFill>
                  <a:srgbClr val="3D3D3D"/>
                </a:solidFill>
                <a:latin typeface="Inter"/>
                <a:ea typeface="Inter"/>
                <a:cs typeface="Inter"/>
                <a:sym typeface="Inter"/>
              </a:rPr>
              <a:t>ARIMA (1,0,0) </a:t>
            </a:r>
          </a:p>
          <a:p>
            <a:pPr algn="l" marL="564720" indent="-282360" lvl="1">
              <a:lnSpc>
                <a:spcPts val="4629"/>
              </a:lnSpc>
              <a:buFont typeface="Arial"/>
              <a:buChar char="•"/>
            </a:pPr>
            <a:r>
              <a:rPr lang="en-US" sz="2615">
                <a:solidFill>
                  <a:srgbClr val="3D3D3D"/>
                </a:solidFill>
                <a:latin typeface="Inter"/>
                <a:ea typeface="Inter"/>
                <a:cs typeface="Inter"/>
                <a:sym typeface="Inter"/>
              </a:rPr>
              <a:t>Tools: Python (EDA, modeling), Tableau (visual dashboards).</a:t>
            </a:r>
          </a:p>
          <a:p>
            <a:pPr algn="l">
              <a:lnSpc>
                <a:spcPts val="4629"/>
              </a:lnSpc>
            </a:pPr>
          </a:p>
        </p:txBody>
      </p:sp>
      <p:sp>
        <p:nvSpPr>
          <p:cNvPr name="TextBox 4" id="4"/>
          <p:cNvSpPr txBox="true"/>
          <p:nvPr/>
        </p:nvSpPr>
        <p:spPr>
          <a:xfrm rot="0">
            <a:off x="15315807" y="9415794"/>
            <a:ext cx="1856999"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Presentation</a:t>
            </a:r>
          </a:p>
        </p:txBody>
      </p:sp>
      <p:sp>
        <p:nvSpPr>
          <p:cNvPr name="TextBox 5" id="5"/>
          <p:cNvSpPr txBox="true"/>
          <p:nvPr/>
        </p:nvSpPr>
        <p:spPr>
          <a:xfrm rot="0">
            <a:off x="16687223" y="9415794"/>
            <a:ext cx="971166" cy="349250"/>
          </a:xfrm>
          <a:prstGeom prst="rect">
            <a:avLst/>
          </a:prstGeom>
        </p:spPr>
        <p:txBody>
          <a:bodyPr anchor="t" rtlCol="false" tIns="0" lIns="0" bIns="0" rIns="0">
            <a:spAutoFit/>
          </a:bodyPr>
          <a:lstStyle/>
          <a:p>
            <a:pPr algn="r">
              <a:lnSpc>
                <a:spcPts val="2800"/>
              </a:lnSpc>
            </a:pPr>
            <a:r>
              <a:rPr lang="en-US" sz="2000" b="true">
                <a:solidFill>
                  <a:srgbClr val="FFFFFF"/>
                </a:solidFill>
                <a:latin typeface="Inter Bold"/>
                <a:ea typeface="Inter Bold"/>
                <a:cs typeface="Inter Bold"/>
                <a:sym typeface="Inter Bold"/>
              </a:rPr>
              <a:t>/  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3701" y="1962678"/>
            <a:ext cx="13480599" cy="7059842"/>
          </a:xfrm>
          <a:custGeom>
            <a:avLst/>
            <a:gdLst/>
            <a:ahLst/>
            <a:cxnLst/>
            <a:rect r="r" b="b" t="t" l="l"/>
            <a:pathLst>
              <a:path h="7059842" w="13480599">
                <a:moveTo>
                  <a:pt x="0" y="0"/>
                </a:moveTo>
                <a:lnTo>
                  <a:pt x="13480598" y="0"/>
                </a:lnTo>
                <a:lnTo>
                  <a:pt x="13480598" y="7059841"/>
                </a:lnTo>
                <a:lnTo>
                  <a:pt x="0" y="7059841"/>
                </a:lnTo>
                <a:lnTo>
                  <a:pt x="0" y="0"/>
                </a:lnTo>
                <a:close/>
              </a:path>
            </a:pathLst>
          </a:custGeom>
          <a:blipFill>
            <a:blip r:embed="rId2"/>
            <a:stretch>
              <a:fillRect l="-40866" t="-30114" r="0" b="-11100"/>
            </a:stretch>
          </a:blipFill>
        </p:spPr>
      </p:sp>
      <p:sp>
        <p:nvSpPr>
          <p:cNvPr name="TextBox 3" id="3"/>
          <p:cNvSpPr txBox="true"/>
          <p:nvPr/>
        </p:nvSpPr>
        <p:spPr>
          <a:xfrm rot="0">
            <a:off x="676023" y="602297"/>
            <a:ext cx="16982365"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Visualization: Price &amp; Moving Averages</a:t>
            </a:r>
          </a:p>
        </p:txBody>
      </p:sp>
      <p:sp>
        <p:nvSpPr>
          <p:cNvPr name="TextBox 4" id="4"/>
          <p:cNvSpPr txBox="true"/>
          <p:nvPr/>
        </p:nvSpPr>
        <p:spPr>
          <a:xfrm rot="0">
            <a:off x="3103413" y="9264982"/>
            <a:ext cx="1208117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Inter Bold"/>
                <a:ea typeface="Inter Bold"/>
                <a:cs typeface="Inter Bold"/>
                <a:sym typeface="Inter Bold"/>
              </a:rPr>
              <a:t>“SMA20 reacts faster to short-term changes, while SMA200 highlights long-term trend regimes.”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338" y="2478951"/>
            <a:ext cx="8784662" cy="4600967"/>
          </a:xfrm>
          <a:custGeom>
            <a:avLst/>
            <a:gdLst/>
            <a:ahLst/>
            <a:cxnLst/>
            <a:rect r="r" b="b" t="t" l="l"/>
            <a:pathLst>
              <a:path h="4600967" w="8784662">
                <a:moveTo>
                  <a:pt x="0" y="0"/>
                </a:moveTo>
                <a:lnTo>
                  <a:pt x="8784662" y="0"/>
                </a:lnTo>
                <a:lnTo>
                  <a:pt x="8784662" y="4600966"/>
                </a:lnTo>
                <a:lnTo>
                  <a:pt x="0" y="4600966"/>
                </a:lnTo>
                <a:lnTo>
                  <a:pt x="0" y="0"/>
                </a:lnTo>
                <a:close/>
              </a:path>
            </a:pathLst>
          </a:custGeom>
          <a:blipFill>
            <a:blip r:embed="rId2"/>
            <a:stretch>
              <a:fillRect l="0" t="0" r="0" b="0"/>
            </a:stretch>
          </a:blipFill>
        </p:spPr>
      </p:sp>
      <p:sp>
        <p:nvSpPr>
          <p:cNvPr name="Freeform 3" id="3"/>
          <p:cNvSpPr/>
          <p:nvPr/>
        </p:nvSpPr>
        <p:spPr>
          <a:xfrm flipH="false" flipV="false" rot="0">
            <a:off x="9429596" y="2657183"/>
            <a:ext cx="8546347" cy="4422735"/>
          </a:xfrm>
          <a:custGeom>
            <a:avLst/>
            <a:gdLst/>
            <a:ahLst/>
            <a:cxnLst/>
            <a:rect r="r" b="b" t="t" l="l"/>
            <a:pathLst>
              <a:path h="4422735" w="8546347">
                <a:moveTo>
                  <a:pt x="0" y="0"/>
                </a:moveTo>
                <a:lnTo>
                  <a:pt x="8546347" y="0"/>
                </a:lnTo>
                <a:lnTo>
                  <a:pt x="8546347" y="4422734"/>
                </a:lnTo>
                <a:lnTo>
                  <a:pt x="0" y="4422734"/>
                </a:lnTo>
                <a:lnTo>
                  <a:pt x="0" y="0"/>
                </a:lnTo>
                <a:close/>
              </a:path>
            </a:pathLst>
          </a:custGeom>
          <a:blipFill>
            <a:blip r:embed="rId3"/>
            <a:stretch>
              <a:fillRect l="0" t="0" r="0" b="0"/>
            </a:stretch>
          </a:blipFill>
        </p:spPr>
      </p:sp>
      <p:sp>
        <p:nvSpPr>
          <p:cNvPr name="TextBox 4" id="4"/>
          <p:cNvSpPr txBox="true"/>
          <p:nvPr/>
        </p:nvSpPr>
        <p:spPr>
          <a:xfrm rot="0">
            <a:off x="676023" y="602297"/>
            <a:ext cx="16982365"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Visualization: Volatility &amp; Returns</a:t>
            </a:r>
          </a:p>
        </p:txBody>
      </p:sp>
      <p:sp>
        <p:nvSpPr>
          <p:cNvPr name="TextBox 5" id="5"/>
          <p:cNvSpPr txBox="true"/>
          <p:nvPr/>
        </p:nvSpPr>
        <p:spPr>
          <a:xfrm rot="0">
            <a:off x="3707659" y="8632159"/>
            <a:ext cx="114043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Inter Bold"/>
                <a:ea typeface="Inter Bold"/>
                <a:cs typeface="Inter Bold"/>
                <a:sym typeface="Inter Bold"/>
              </a:rPr>
              <a:t>“Volatility spikes in crisis years, and return distribution shows fat tails with extreme events.”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11637" y="2065142"/>
            <a:ext cx="4911137" cy="6156716"/>
          </a:xfrm>
          <a:custGeom>
            <a:avLst/>
            <a:gdLst/>
            <a:ahLst/>
            <a:cxnLst/>
            <a:rect r="r" b="b" t="t" l="l"/>
            <a:pathLst>
              <a:path h="6156716" w="4911137">
                <a:moveTo>
                  <a:pt x="0" y="0"/>
                </a:moveTo>
                <a:lnTo>
                  <a:pt x="4911137" y="0"/>
                </a:lnTo>
                <a:lnTo>
                  <a:pt x="4911137" y="6156716"/>
                </a:lnTo>
                <a:lnTo>
                  <a:pt x="0" y="6156716"/>
                </a:lnTo>
                <a:lnTo>
                  <a:pt x="0" y="0"/>
                </a:lnTo>
                <a:close/>
              </a:path>
            </a:pathLst>
          </a:custGeom>
          <a:blipFill>
            <a:blip r:embed="rId2"/>
            <a:stretch>
              <a:fillRect l="0" t="0" r="0" b="0"/>
            </a:stretch>
          </a:blipFill>
        </p:spPr>
      </p:sp>
      <p:sp>
        <p:nvSpPr>
          <p:cNvPr name="TextBox 3" id="3"/>
          <p:cNvSpPr txBox="true"/>
          <p:nvPr/>
        </p:nvSpPr>
        <p:spPr>
          <a:xfrm rot="0">
            <a:off x="676023" y="602297"/>
            <a:ext cx="16982365"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Visualization: Volume vs Big Moves</a:t>
            </a:r>
          </a:p>
        </p:txBody>
      </p:sp>
      <p:sp>
        <p:nvSpPr>
          <p:cNvPr name="TextBox 4" id="4"/>
          <p:cNvSpPr txBox="true"/>
          <p:nvPr/>
        </p:nvSpPr>
        <p:spPr>
          <a:xfrm rot="0">
            <a:off x="3707793" y="9059863"/>
            <a:ext cx="109188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Inter Bold"/>
                <a:ea typeface="Inter Bold"/>
                <a:cs typeface="Inter Bold"/>
                <a:sym typeface="Inter Bold"/>
              </a:rPr>
              <a:t>“High-volume days are strongly associated with a greater chance of large price swings.”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60035" y="602297"/>
            <a:ext cx="15127188" cy="919480"/>
          </a:xfrm>
          <a:prstGeom prst="rect">
            <a:avLst/>
          </a:prstGeom>
        </p:spPr>
        <p:txBody>
          <a:bodyPr anchor="t" rtlCol="false" tIns="0" lIns="0" bIns="0" rIns="0">
            <a:spAutoFit/>
          </a:bodyPr>
          <a:lstStyle/>
          <a:p>
            <a:pPr algn="ctr">
              <a:lnSpc>
                <a:spcPts val="7085"/>
              </a:lnSpc>
            </a:pPr>
            <a:r>
              <a:rPr lang="en-US" sz="6500" b="true">
                <a:solidFill>
                  <a:srgbClr val="000000"/>
                </a:solidFill>
                <a:latin typeface="Aileron Bold"/>
                <a:ea typeface="Aileron Bold"/>
                <a:cs typeface="Aileron Bold"/>
                <a:sym typeface="Aileron Bold"/>
              </a:rPr>
              <a:t> Modeling Approach</a:t>
            </a:r>
          </a:p>
        </p:txBody>
      </p:sp>
      <p:sp>
        <p:nvSpPr>
          <p:cNvPr name="TextBox 3" id="3"/>
          <p:cNvSpPr txBox="true"/>
          <p:nvPr/>
        </p:nvSpPr>
        <p:spPr>
          <a:xfrm rot="0">
            <a:off x="1961629" y="2687176"/>
            <a:ext cx="14364742" cy="5182219"/>
          </a:xfrm>
          <a:prstGeom prst="rect">
            <a:avLst/>
          </a:prstGeom>
        </p:spPr>
        <p:txBody>
          <a:bodyPr anchor="t" rtlCol="false" tIns="0" lIns="0" bIns="0" rIns="0">
            <a:spAutoFit/>
          </a:bodyPr>
          <a:lstStyle/>
          <a:p>
            <a:pPr algn="l" marL="726629" indent="-363314" lvl="1">
              <a:lnSpc>
                <a:spcPts val="8413"/>
              </a:lnSpc>
              <a:buFont typeface="Arial"/>
              <a:buChar char="•"/>
            </a:pPr>
            <a:r>
              <a:rPr lang="en-US" sz="3365">
                <a:solidFill>
                  <a:srgbClr val="000000"/>
                </a:solidFill>
                <a:latin typeface="Inter"/>
                <a:ea typeface="Inter"/>
                <a:cs typeface="Inter"/>
                <a:sym typeface="Inter"/>
              </a:rPr>
              <a:t>Naive Baseline → Yesterday = Today (benchmark).</a:t>
            </a:r>
          </a:p>
          <a:p>
            <a:pPr algn="l" marL="726629" indent="-363314" lvl="1">
              <a:lnSpc>
                <a:spcPts val="8413"/>
              </a:lnSpc>
              <a:buFont typeface="Arial"/>
              <a:buChar char="•"/>
            </a:pPr>
            <a:r>
              <a:rPr lang="en-US" sz="3365">
                <a:solidFill>
                  <a:srgbClr val="000000"/>
                </a:solidFill>
                <a:latin typeface="Inter"/>
                <a:ea typeface="Inter"/>
                <a:cs typeface="Inter"/>
                <a:sym typeface="Inter"/>
              </a:rPr>
              <a:t>Linear Regression (Lag1) → Captures simple autocorrelation.</a:t>
            </a:r>
          </a:p>
          <a:p>
            <a:pPr algn="l" marL="726629" indent="-363314" lvl="1">
              <a:lnSpc>
                <a:spcPts val="8413"/>
              </a:lnSpc>
              <a:buFont typeface="Arial"/>
              <a:buChar char="•"/>
            </a:pPr>
            <a:r>
              <a:rPr lang="en-US" sz="3365">
                <a:solidFill>
                  <a:srgbClr val="000000"/>
                </a:solidFill>
                <a:latin typeface="Inter"/>
                <a:ea typeface="Inter"/>
                <a:cs typeface="Inter"/>
                <a:sym typeface="Inter"/>
              </a:rPr>
              <a:t>Ridge Regression → Uses engineered features; avoids overfitting.</a:t>
            </a:r>
          </a:p>
          <a:p>
            <a:pPr algn="l" marL="726629" indent="-363314" lvl="1">
              <a:lnSpc>
                <a:spcPts val="8413"/>
              </a:lnSpc>
              <a:buFont typeface="Arial"/>
              <a:buChar char="•"/>
            </a:pPr>
            <a:r>
              <a:rPr lang="en-US" sz="3365">
                <a:solidFill>
                  <a:srgbClr val="000000"/>
                </a:solidFill>
                <a:latin typeface="Inter"/>
                <a:ea typeface="Inter"/>
                <a:cs typeface="Inter"/>
                <a:sym typeface="Inter"/>
              </a:rPr>
              <a:t>ARIMA (1,0,0) → Classical time-series tuned by AIC.</a:t>
            </a:r>
          </a:p>
          <a:p>
            <a:pPr algn="l" marL="726629" indent="-363314" lvl="1">
              <a:lnSpc>
                <a:spcPts val="8413"/>
              </a:lnSpc>
              <a:buFont typeface="Arial"/>
              <a:buChar char="•"/>
            </a:pPr>
            <a:r>
              <a:rPr lang="en-US" sz="3365">
                <a:solidFill>
                  <a:srgbClr val="000000"/>
                </a:solidFill>
                <a:latin typeface="Inter"/>
                <a:ea typeface="Inter"/>
                <a:cs typeface="Inter"/>
                <a:sym typeface="Inter"/>
              </a:rPr>
              <a:t>Validation → Expanding window cross-validation (to avoid leakage).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DAGyzZ5rwEk</dc:identifier>
  <dcterms:modified xsi:type="dcterms:W3CDTF">2011-08-01T06:04:30Z</dcterms:modified>
  <cp:revision>1</cp:revision>
  <dc:title>Stock Market Trends and Insights</dc:title>
</cp:coreProperties>
</file>